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67" r:id="rId13"/>
    <p:sldId id="292" r:id="rId14"/>
    <p:sldId id="270" r:id="rId15"/>
    <p:sldId id="271" r:id="rId16"/>
    <p:sldId id="272" r:id="rId17"/>
    <p:sldId id="273" r:id="rId18"/>
    <p:sldId id="280" r:id="rId19"/>
    <p:sldId id="281" r:id="rId20"/>
    <p:sldId id="293" r:id="rId21"/>
    <p:sldId id="282" r:id="rId22"/>
    <p:sldId id="283" r:id="rId23"/>
    <p:sldId id="294" r:id="rId24"/>
    <p:sldId id="286" r:id="rId25"/>
    <p:sldId id="28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Light" panose="00000400000000000000" pitchFamily="2" charset="0"/>
      <p:regular r:id="rId32"/>
      <p:bold r:id="rId33"/>
      <p:italic r:id="rId34"/>
      <p:boldItalic r:id="rId35"/>
    </p:embeddedFont>
    <p:embeddedFont>
      <p:font typeface="Roboto Mono" panose="020B0604020202020204" charset="0"/>
      <p:regular r:id="rId36"/>
      <p:bold r:id="rId37"/>
      <p:italic r:id="rId38"/>
      <p:boldItalic r:id="rId39"/>
    </p:embeddedFont>
    <p:embeddedFont>
      <p:font typeface="Roboto Mono Light" panose="020B0604020202020204" charset="0"/>
      <p:regular r:id="rId40"/>
      <p:bold r:id="rId41"/>
      <p:italic r:id="rId42"/>
      <p:boldItalic r:id="rId43"/>
    </p:embeddedFont>
    <p:embeddedFont>
      <p:font typeface="Roboto Mono Medium" panose="020B0604020202020204" charset="0"/>
      <p:regular r:id="rId44"/>
      <p:bold r:id="rId45"/>
      <p:italic r:id="rId46"/>
      <p:boldItalic r:id="rId47"/>
    </p:embeddedFont>
    <p:embeddedFont>
      <p:font typeface="Rockwell Extra Bold" panose="02060903040505020403" pitchFamily="18" charset="0"/>
      <p:bold r:id="rId48"/>
    </p:embeddedFont>
    <p:embeddedFont>
      <p:font typeface="Sora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5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624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Project Name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Age of Smoker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312743" y="169082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 45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Rata –rata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38,61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40;g142ad2f6649_0_89">
            <a:extLst>
              <a:ext uri="{FF2B5EF4-FFF2-40B4-BE49-F238E27FC236}">
                <a16:creationId xmlns:a16="http://schemas.microsoft.com/office/drawing/2014/main" id="{87977DC5-5976-663B-617E-77419D7EE3B5}"/>
              </a:ext>
            </a:extLst>
          </p:cNvPr>
          <p:cNvSpPr txBox="1"/>
          <p:nvPr/>
        </p:nvSpPr>
        <p:spPr>
          <a:xfrm>
            <a:off x="388943" y="2915402"/>
            <a:ext cx="81311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menjelaskan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70527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charges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591DA-3D12-59D8-0F35-85360E15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1" y="1382703"/>
            <a:ext cx="3547626" cy="15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FB4C6-BDCF-2EFD-97ED-B1052398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2" y="1262577"/>
            <a:ext cx="3200746" cy="1629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EC7F8-8A67-5BBD-B927-663C606D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55" y="3072393"/>
            <a:ext cx="3418472" cy="1685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2F3B1-F575-4739-1CA1-3205B25D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2" y="3092775"/>
            <a:ext cx="3427540" cy="1685346"/>
          </a:xfrm>
          <a:prstGeom prst="rect">
            <a:avLst/>
          </a:prstGeom>
        </p:spPr>
      </p:pic>
      <p:sp>
        <p:nvSpPr>
          <p:cNvPr id="10" name="Google Shape;258;g142ad2f6649_0_94">
            <a:extLst>
              <a:ext uri="{FF2B5EF4-FFF2-40B4-BE49-F238E27FC236}">
                <a16:creationId xmlns:a16="http://schemas.microsoft.com/office/drawing/2014/main" id="{4591506B-9B25-0DE5-B318-C6E5C95C4C04}"/>
              </a:ext>
            </a:extLst>
          </p:cNvPr>
          <p:cNvSpPr txBox="1"/>
          <p:nvPr/>
        </p:nvSpPr>
        <p:spPr>
          <a:xfrm>
            <a:off x="388943" y="4937854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132721153,13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7C83-66A5-CB22-2662-0AB69BC0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2000" dirty="0"/>
              <a:t>Mana yang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tinggi</a:t>
            </a:r>
            <a:r>
              <a:rPr lang="en-ID" sz="2000" dirty="0"/>
              <a:t>, rata </a:t>
            </a:r>
            <a:r>
              <a:rPr lang="en-ID" sz="2000" dirty="0" err="1"/>
              <a:t>rata</a:t>
            </a:r>
            <a:r>
              <a:rPr lang="en-ID" sz="2000" dirty="0"/>
              <a:t> </a:t>
            </a:r>
            <a:r>
              <a:rPr lang="en-ID" sz="2000" dirty="0" err="1"/>
              <a:t>tagihan</a:t>
            </a:r>
            <a:r>
              <a:rPr lang="en-ID" sz="2000" dirty="0"/>
              <a:t> </a:t>
            </a:r>
            <a:r>
              <a:rPr lang="en-ID" sz="2000" dirty="0" err="1"/>
              <a:t>kesehatan</a:t>
            </a:r>
            <a:r>
              <a:rPr lang="en-ID" sz="2000" dirty="0"/>
              <a:t> </a:t>
            </a:r>
            <a:r>
              <a:rPr lang="en-ID" sz="2000" dirty="0" err="1"/>
              <a:t>perokok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non </a:t>
            </a:r>
            <a:r>
              <a:rPr lang="en-ID" sz="2000" dirty="0" err="1"/>
              <a:t>merokok</a:t>
            </a:r>
            <a:r>
              <a:rPr lang="en-ID" sz="2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E5140-B1F4-30A1-46EC-1564E6C3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3" y="1260686"/>
            <a:ext cx="4698413" cy="2268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CFD9D-FE3E-DC60-007A-453391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20" y="1178939"/>
            <a:ext cx="4926984" cy="2350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B2DB5-434D-9C91-DA41-D62F9B6E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" y="3529014"/>
            <a:ext cx="4787301" cy="1814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A3DA9-15F5-1919-98E9-63F3CAB7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686" y="3429000"/>
            <a:ext cx="4986382" cy="2028825"/>
          </a:xfrm>
          <a:prstGeom prst="rect">
            <a:avLst/>
          </a:prstGeom>
        </p:spPr>
      </p:pic>
      <p:sp>
        <p:nvSpPr>
          <p:cNvPr id="12" name="Google Shape;258;g142ad2f6649_0_94">
            <a:extLst>
              <a:ext uri="{FF2B5EF4-FFF2-40B4-BE49-F238E27FC236}">
                <a16:creationId xmlns:a16="http://schemas.microsoft.com/office/drawing/2014/main" id="{930DE17F-B76C-65DD-4099-EBD07B816E03}"/>
              </a:ext>
            </a:extLst>
          </p:cNvPr>
          <p:cNvSpPr txBox="1"/>
          <p:nvPr/>
        </p:nvSpPr>
        <p:spPr>
          <a:xfrm>
            <a:off x="388943" y="5367340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senilai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32020 dollar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8434.26 Dollar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71705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charges By Gender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2A079-E601-ADD7-529D-DD33BC4E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01" y="1557559"/>
            <a:ext cx="4812698" cy="3457354"/>
          </a:xfrm>
          <a:prstGeom prst="rect">
            <a:avLst/>
          </a:prstGeom>
        </p:spPr>
      </p:pic>
      <p:sp>
        <p:nvSpPr>
          <p:cNvPr id="4" name="Google Shape;258;g142ad2f6649_0_94">
            <a:extLst>
              <a:ext uri="{FF2B5EF4-FFF2-40B4-BE49-F238E27FC236}">
                <a16:creationId xmlns:a16="http://schemas.microsoft.com/office/drawing/2014/main" id="{E7EE88EA-8119-C7B8-174E-58366625DF49}"/>
              </a:ext>
            </a:extLst>
          </p:cNvPr>
          <p:cNvSpPr txBox="1"/>
          <p:nvPr/>
        </p:nvSpPr>
        <p:spPr>
          <a:xfrm>
            <a:off x="1543050" y="5000625"/>
            <a:ext cx="815816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disbanding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12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Antara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129CD-EADA-6791-AE10-61182C03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98" y="1485900"/>
            <a:ext cx="4876190" cy="3542857"/>
          </a:xfrm>
          <a:prstGeom prst="rect">
            <a:avLst/>
          </a:prstGeom>
        </p:spPr>
      </p:pic>
      <p:sp>
        <p:nvSpPr>
          <p:cNvPr id="4" name="Google Shape;258;g142ad2f6649_0_94">
            <a:extLst>
              <a:ext uri="{FF2B5EF4-FFF2-40B4-BE49-F238E27FC236}">
                <a16:creationId xmlns:a16="http://schemas.microsoft.com/office/drawing/2014/main" id="{4A072772-9AA9-B68F-2F94-F42063515DA4}"/>
              </a:ext>
            </a:extLst>
          </p:cNvPr>
          <p:cNvSpPr txBox="1"/>
          <p:nvPr/>
        </p:nvSpPr>
        <p:spPr>
          <a:xfrm>
            <a:off x="1744568" y="5172065"/>
            <a:ext cx="815667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disbanding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79.52 % dan 20.48%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Region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Tagihan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DBB43-40B9-3989-37A8-0BD5584C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026" y="1457546"/>
            <a:ext cx="5003174" cy="3542857"/>
          </a:xfrm>
          <a:prstGeom prst="rect">
            <a:avLst/>
          </a:prstGeom>
        </p:spPr>
      </p:pic>
      <p:sp>
        <p:nvSpPr>
          <p:cNvPr id="4" name="Google Shape;258;g142ad2f6649_0_94">
            <a:extLst>
              <a:ext uri="{FF2B5EF4-FFF2-40B4-BE49-F238E27FC236}">
                <a16:creationId xmlns:a16="http://schemas.microsoft.com/office/drawing/2014/main" id="{FA27334E-37E6-F554-A423-92DD33012DFB}"/>
              </a:ext>
            </a:extLst>
          </p:cNvPr>
          <p:cNvSpPr txBox="1"/>
          <p:nvPr/>
        </p:nvSpPr>
        <p:spPr>
          <a:xfrm>
            <a:off x="1744568" y="4898013"/>
            <a:ext cx="81566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southeast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 southwest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0.243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northeast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0.242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Merokok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Gender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1014413" y="5086350"/>
            <a:ext cx="90439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0.58, dan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mejadi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0.419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CB751-77DD-A7BF-0FEE-81E0EF89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246" y="1495462"/>
            <a:ext cx="4926984" cy="35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Correllation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ED9DC-B8B4-DB39-52AF-93CD7569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40" y="1246476"/>
            <a:ext cx="6361905" cy="46222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6CE7-35E7-ABFF-3678-B9B12BFC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ID" dirty="0"/>
          </a:p>
        </p:txBody>
      </p:sp>
      <p:sp>
        <p:nvSpPr>
          <p:cNvPr id="7" name="Google Shape;294;g142ad2f6649_0_109">
            <a:extLst>
              <a:ext uri="{FF2B5EF4-FFF2-40B4-BE49-F238E27FC236}">
                <a16:creationId xmlns:a16="http://schemas.microsoft.com/office/drawing/2014/main" id="{B67CD974-D1C1-753C-767D-8A8C58B07A3E}"/>
              </a:ext>
            </a:extLst>
          </p:cNvPr>
          <p:cNvSpPr txBox="1"/>
          <p:nvPr/>
        </p:nvSpPr>
        <p:spPr>
          <a:xfrm>
            <a:off x="388943" y="1690688"/>
            <a:ext cx="904249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Age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0.30,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" name="Google Shape;294;g142ad2f6649_0_109">
            <a:extLst>
              <a:ext uri="{FF2B5EF4-FFF2-40B4-BE49-F238E27FC236}">
                <a16:creationId xmlns:a16="http://schemas.microsoft.com/office/drawing/2014/main" id="{C012682A-8A80-0B48-93E0-310B0B1C7694}"/>
              </a:ext>
            </a:extLst>
          </p:cNvPr>
          <p:cNvSpPr txBox="1"/>
          <p:nvPr/>
        </p:nvSpPr>
        <p:spPr>
          <a:xfrm>
            <a:off x="388943" y="3016251"/>
            <a:ext cx="904249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BMI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kofisieen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0.20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" name="Google Shape;294;g142ad2f6649_0_109">
            <a:extLst>
              <a:ext uri="{FF2B5EF4-FFF2-40B4-BE49-F238E27FC236}">
                <a16:creationId xmlns:a16="http://schemas.microsoft.com/office/drawing/2014/main" id="{252A7980-F454-05B2-FD71-88CD3C810A9E}"/>
              </a:ext>
            </a:extLst>
          </p:cNvPr>
          <p:cNvSpPr txBox="1"/>
          <p:nvPr/>
        </p:nvSpPr>
        <p:spPr>
          <a:xfrm>
            <a:off x="388943" y="4031873"/>
            <a:ext cx="904249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Age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koefisiennya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0.11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58617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254031" y="2670516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8.271435842179102e – 283 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disbanding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EDDA9-71A9-DB68-B3A7-87E60867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35" y="1690825"/>
            <a:ext cx="10055091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𝐻0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Tagihan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Perokok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kurang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tagihan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perokok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𝐻1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Tagihan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Perokok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tagihan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perokok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perokok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BMI &gt;25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BMI &lt; 25</a:t>
            </a:r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254031" y="2670516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1.7916455594610296e-05 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25lebih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056B71-3F44-3B74-DBFE-0CC0D2AEE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69" y="1445085"/>
            <a:ext cx="9837174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Hypotesis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𝐻0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Tagihan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Kesehatan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Diatas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25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tidak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lebih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tinggi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tagihan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kesehatan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dibawah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𝐻1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Tagihan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kesehatan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diatas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25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lebih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tinggi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daripada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tagihan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kesehatan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BMI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dibawah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25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289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" name="Google Shape;258;g142ad2f6649_0_94">
            <a:extLst>
              <a:ext uri="{FF2B5EF4-FFF2-40B4-BE49-F238E27FC236}">
                <a16:creationId xmlns:a16="http://schemas.microsoft.com/office/drawing/2014/main" id="{17DA511A-B2CF-1E4B-8E63-9E8AE5E63E85}"/>
              </a:ext>
            </a:extLst>
          </p:cNvPr>
          <p:cNvSpPr txBox="1"/>
          <p:nvPr/>
        </p:nvSpPr>
        <p:spPr>
          <a:xfrm>
            <a:off x="388943" y="1871662"/>
            <a:ext cx="114015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disbanding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258;g142ad2f6649_0_94">
            <a:extLst>
              <a:ext uri="{FF2B5EF4-FFF2-40B4-BE49-F238E27FC236}">
                <a16:creationId xmlns:a16="http://schemas.microsoft.com/office/drawing/2014/main" id="{F40E15AF-E788-AE6E-A9A4-FDCC0FA820D6}"/>
              </a:ext>
            </a:extLst>
          </p:cNvPr>
          <p:cNvSpPr txBox="1"/>
          <p:nvPr/>
        </p:nvSpPr>
        <p:spPr>
          <a:xfrm>
            <a:off x="388943" y="2413378"/>
            <a:ext cx="815667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disbanding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79.52 % dan 20.48%</a:t>
            </a:r>
          </a:p>
        </p:txBody>
      </p:sp>
      <p:sp>
        <p:nvSpPr>
          <p:cNvPr id="6" name="Google Shape;258;g142ad2f6649_0_94">
            <a:extLst>
              <a:ext uri="{FF2B5EF4-FFF2-40B4-BE49-F238E27FC236}">
                <a16:creationId xmlns:a16="http://schemas.microsoft.com/office/drawing/2014/main" id="{228A0ADA-C357-EC56-8614-0608CD0BE8D5}"/>
              </a:ext>
            </a:extLst>
          </p:cNvPr>
          <p:cNvSpPr txBox="1"/>
          <p:nvPr/>
        </p:nvSpPr>
        <p:spPr>
          <a:xfrm>
            <a:off x="388943" y="3555131"/>
            <a:ext cx="815667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southeast.</a:t>
            </a:r>
          </a:p>
        </p:txBody>
      </p:sp>
      <p:sp>
        <p:nvSpPr>
          <p:cNvPr id="7" name="Google Shape;294;g142ad2f6649_0_109">
            <a:extLst>
              <a:ext uri="{FF2B5EF4-FFF2-40B4-BE49-F238E27FC236}">
                <a16:creationId xmlns:a16="http://schemas.microsoft.com/office/drawing/2014/main" id="{4DF9EDDA-653B-FB29-7D95-53C6AD809E9D}"/>
              </a:ext>
            </a:extLst>
          </p:cNvPr>
          <p:cNvSpPr txBox="1"/>
          <p:nvPr/>
        </p:nvSpPr>
        <p:spPr>
          <a:xfrm>
            <a:off x="388943" y="4389108"/>
            <a:ext cx="90439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4.Peluang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0.58, dan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mejadi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0.419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Introduction</a:t>
            </a:r>
            <a:endParaRPr dirty="0"/>
          </a:p>
        </p:txBody>
      </p:sp>
      <p:sp>
        <p:nvSpPr>
          <p:cNvPr id="4" name="Google Shape;204;p5">
            <a:extLst>
              <a:ext uri="{FF2B5EF4-FFF2-40B4-BE49-F238E27FC236}">
                <a16:creationId xmlns:a16="http://schemas.microsoft.com/office/drawing/2014/main" id="{A4C2228E-F3CE-4250-A5DB-C470708D0AE4}"/>
              </a:ext>
            </a:extLst>
          </p:cNvPr>
          <p:cNvSpPr txBox="1">
            <a:spLocks/>
          </p:cNvSpPr>
          <p:nvPr/>
        </p:nvSpPr>
        <p:spPr>
          <a:xfrm>
            <a:off x="304800" y="4063949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buSzPts val="4000"/>
            </a:pPr>
            <a:r>
              <a:rPr lang="en-US" sz="3600" dirty="0"/>
              <a:t>   </a:t>
            </a:r>
            <a:r>
              <a:rPr lang="en-US" sz="3000" dirty="0">
                <a:latin typeface="Rockwell Extra Bold" panose="02060903040505020403" pitchFamily="18" charset="0"/>
              </a:rPr>
              <a:t>Nama : </a:t>
            </a:r>
            <a:r>
              <a:rPr lang="en-US" sz="3000" dirty="0" err="1">
                <a:latin typeface="Rockwell Extra Bold" panose="02060903040505020403" pitchFamily="18" charset="0"/>
              </a:rPr>
              <a:t>Yones</a:t>
            </a:r>
            <a:r>
              <a:rPr lang="en-US" sz="3000" dirty="0">
                <a:latin typeface="Rockwell Extra Bold" panose="02060903040505020403" pitchFamily="18" charset="0"/>
              </a:rPr>
              <a:t> </a:t>
            </a:r>
            <a:r>
              <a:rPr lang="en-US" sz="3000" dirty="0" err="1">
                <a:latin typeface="Rockwell Extra Bold" panose="02060903040505020403" pitchFamily="18" charset="0"/>
              </a:rPr>
              <a:t>Fiere</a:t>
            </a:r>
            <a:r>
              <a:rPr lang="en-US" sz="3000" dirty="0">
                <a:latin typeface="Rockwell Extra Bold" panose="02060903040505020403" pitchFamily="18" charset="0"/>
              </a:rPr>
              <a:t> </a:t>
            </a:r>
            <a:r>
              <a:rPr lang="en-US" sz="3000" dirty="0" err="1">
                <a:latin typeface="Rockwell Extra Bold" panose="02060903040505020403" pitchFamily="18" charset="0"/>
              </a:rPr>
              <a:t>Yordan</a:t>
            </a:r>
            <a:r>
              <a:rPr lang="en-US" sz="3000" dirty="0">
                <a:latin typeface="Rockwell Extra Bold" panose="02060903040505020403" pitchFamily="18" charset="0"/>
              </a:rPr>
              <a:t> </a:t>
            </a:r>
            <a:r>
              <a:rPr lang="en-US" sz="3000" dirty="0" err="1">
                <a:latin typeface="Rockwell Extra Bold" panose="02060903040505020403" pitchFamily="18" charset="0"/>
              </a:rPr>
              <a:t>Simaremare</a:t>
            </a:r>
            <a:endParaRPr lang="en-US" sz="3000" dirty="0">
              <a:latin typeface="Rockwell Extra Bold" panose="02060903040505020403" pitchFamily="18" charset="0"/>
            </a:endParaRPr>
          </a:p>
          <a:p>
            <a:pPr>
              <a:lnSpc>
                <a:spcPct val="110000"/>
              </a:lnSpc>
              <a:buSzPts val="4000"/>
            </a:pPr>
            <a:r>
              <a:rPr lang="en-US" sz="3000" dirty="0" err="1">
                <a:latin typeface="Rockwell Extra Bold" panose="02060903040505020403" pitchFamily="18" charset="0"/>
              </a:rPr>
              <a:t>Kelas</a:t>
            </a:r>
            <a:r>
              <a:rPr lang="en-US" sz="3000" dirty="0">
                <a:latin typeface="Rockwell Extra Bold" panose="02060903040505020403" pitchFamily="18" charset="0"/>
              </a:rPr>
              <a:t>: </a:t>
            </a:r>
            <a:r>
              <a:rPr lang="en-US" sz="3000" dirty="0" err="1">
                <a:latin typeface="Rockwell Extra Bold" panose="02060903040505020403" pitchFamily="18" charset="0"/>
              </a:rPr>
              <a:t>Carier</a:t>
            </a:r>
            <a:r>
              <a:rPr lang="en-US" sz="3000" dirty="0">
                <a:latin typeface="Rockwell Extra Bold" panose="02060903040505020403" pitchFamily="18" charset="0"/>
              </a:rPr>
              <a:t> Upgrader DA/DS Bach 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638301"/>
            <a:ext cx="1137632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 motivating background to do this project: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patut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bersangkutan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diwajibkan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rutin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diolah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Google Shape;210;p3">
            <a:extLst>
              <a:ext uri="{FF2B5EF4-FFF2-40B4-BE49-F238E27FC236}">
                <a16:creationId xmlns:a16="http://schemas.microsoft.com/office/drawing/2014/main" id="{E08DAF9E-821B-15EB-4844-FC470360F74F}"/>
              </a:ext>
            </a:extLst>
          </p:cNvPr>
          <p:cNvSpPr txBox="1"/>
          <p:nvPr/>
        </p:nvSpPr>
        <p:spPr>
          <a:xfrm>
            <a:off x="388943" y="4034841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bertujuan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saja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excel. Adapun data-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Age: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Sex: Data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BMI: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Children: Data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anak-anak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kategorikal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Smoker: Data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Region: Data region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Southwest, Northwest, Southeast, dan Northeast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15" y="385587"/>
            <a:ext cx="11401500" cy="102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Age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4788414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39,21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85A1-C2CA-8E95-6823-CEEF8FB4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3" y="1407886"/>
            <a:ext cx="4787301" cy="3365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D8962-6A2F-3066-E749-66EDB9C0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93" y="1237149"/>
            <a:ext cx="5079365" cy="33650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Smoker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803100" y="4980718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8479B-2121-C299-5F69-5D2791A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7" y="1386768"/>
            <a:ext cx="4698413" cy="3365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14C4B-1B60-E84D-E3A3-E74768A79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47" y="1501203"/>
            <a:ext cx="5003174" cy="3365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759</Words>
  <Application>Microsoft Office PowerPoint</Application>
  <PresentationFormat>Widescreen</PresentationFormat>
  <Paragraphs>98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Rockwell Extra Bold</vt:lpstr>
      <vt:lpstr>Arial Unicode MS</vt:lpstr>
      <vt:lpstr>Roboto Mono Light</vt:lpstr>
      <vt:lpstr>Roboto Mono</vt:lpstr>
      <vt:lpstr>Calibri</vt:lpstr>
      <vt:lpstr>Sora</vt:lpstr>
      <vt:lpstr>Roboto Mono Medium</vt:lpstr>
      <vt:lpstr>Montserrat Light</vt:lpstr>
      <vt:lpstr>Arial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Age</vt:lpstr>
      <vt:lpstr>Mean of BMI Smoker</vt:lpstr>
      <vt:lpstr>Mean Age of Smoker</vt:lpstr>
      <vt:lpstr>Apakah variansi dari data charges perokok dan non perokok sama?</vt:lpstr>
      <vt:lpstr>Mana yang lebih tinggi, rata rata tagihan kesehatan perokok atau non merokok?</vt:lpstr>
      <vt:lpstr>Proporsion of charges By Gender</vt:lpstr>
      <vt:lpstr>Proporsi Antara Perokok dan Non Perokok</vt:lpstr>
      <vt:lpstr>Peluang Setiap Region Memiliki Tagihan</vt:lpstr>
      <vt:lpstr>Peluang Seseorang Merokok Berdasarkan Gender</vt:lpstr>
      <vt:lpstr>Variables Correlation</vt:lpstr>
      <vt:lpstr>Correllation</vt:lpstr>
      <vt:lpstr>Analysis</vt:lpstr>
      <vt:lpstr>Hypothesis Testing</vt:lpstr>
      <vt:lpstr>Smoker’s charges are higher than non smoker’s</vt:lpstr>
      <vt:lpstr>Apakah Tagihan kesehatan perokok dengan BMI &gt;25 lebih tinggi dari tagihan kesehatan BMI &lt; 25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lailiviac@gmail.com</cp:lastModifiedBy>
  <cp:revision>4</cp:revision>
  <dcterms:created xsi:type="dcterms:W3CDTF">2022-06-30T03:08:43Z</dcterms:created>
  <dcterms:modified xsi:type="dcterms:W3CDTF">2022-10-08T18:57:03Z</dcterms:modified>
</cp:coreProperties>
</file>